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 id="2147483660" r:id="rId6"/>
  </p:sldMasterIdLst>
  <p:sldIdLst>
    <p:sldId id="298" r:id="rId7"/>
    <p:sldId id="297" r:id="rId8"/>
    <p:sldId id="295" r:id="rId9"/>
    <p:sldId id="294" r:id="rId10"/>
    <p:sldId id="272" r:id="rId11"/>
    <p:sldId id="273" r:id="rId12"/>
    <p:sldId id="274" r:id="rId13"/>
    <p:sldId id="301" r:id="rId14"/>
    <p:sldId id="276" r:id="rId15"/>
    <p:sldId id="277" r:id="rId16"/>
    <p:sldId id="278" r:id="rId17"/>
    <p:sldId id="282" r:id="rId18"/>
    <p:sldId id="293" r:id="rId19"/>
    <p:sldId id="284" r:id="rId20"/>
    <p:sldId id="292" r:id="rId2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915384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03386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3245851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93280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0374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2872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6316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63769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3103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28351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3652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84176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779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08024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1238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42037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62677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5FAB9443-1E94-42A5-B994-8B78C4BFF0BD}" type="datetimeFigureOut">
              <a:rPr lang="fa-IR" smtClean="0"/>
              <a:t>1442/04/21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311731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5FAB9443-1E94-42A5-B994-8B78C4BFF0BD}" type="datetimeFigureOut">
              <a:rPr lang="fa-IR" smtClean="0"/>
              <a:t>1442/04/21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11502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B9443-1E94-42A5-B994-8B78C4BFF0BD}" type="datetimeFigureOut">
              <a:rPr lang="fa-IR" smtClean="0"/>
              <a:t>1442/04/21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6757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68441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84285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B9443-1E94-42A5-B994-8B78C4BFF0BD}" type="datetimeFigureOut">
              <a:rPr lang="fa-IR" smtClean="0"/>
              <a:t>1442/04/21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6DB2A-0339-4A26-BCB4-6CC390B77BFD}" type="slidenum">
              <a:rPr lang="fa-IR" smtClean="0"/>
              <a:t>‹#›</a:t>
            </a:fld>
            <a:endParaRPr lang="fa-IR"/>
          </a:p>
        </p:txBody>
      </p:sp>
    </p:spTree>
    <p:extLst>
      <p:ext uri="{BB962C8B-B14F-4D97-AF65-F5344CB8AC3E}">
        <p14:creationId xmlns:p14="http://schemas.microsoft.com/office/powerpoint/2010/main" val="545951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6879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98596"/>
            <a:ext cx="9144000" cy="1717288"/>
          </a:xfrm>
        </p:spPr>
        <p:txBody>
          <a:bodyPr>
            <a:normAutofit fontScale="92500"/>
          </a:bodyPr>
          <a:lstStyle/>
          <a:p>
            <a:r>
              <a:rPr lang="fa-IR" sz="3200" dirty="0" smtClean="0">
                <a:solidFill>
                  <a:prstClr val="black"/>
                </a:solidFill>
                <a:latin typeface="Calibri Light" panose="020F0302020204030204"/>
                <a:ea typeface="+mj-ea"/>
                <a:cs typeface="B Yagut" panose="00000400000000000000" pitchFamily="2" charset="-78"/>
              </a:rPr>
              <a:t>آشنایی </a:t>
            </a:r>
            <a:r>
              <a:rPr lang="fa-IR" sz="3200" dirty="0">
                <a:solidFill>
                  <a:prstClr val="black"/>
                </a:solidFill>
                <a:latin typeface="Calibri Light" panose="020F0302020204030204"/>
                <a:ea typeface="+mj-ea"/>
                <a:cs typeface="B Yagut" panose="00000400000000000000" pitchFamily="2" charset="-78"/>
              </a:rPr>
              <a:t>با نظام اطلاعات مراقبت مادران و تکمیل </a:t>
            </a:r>
            <a:r>
              <a:rPr lang="fa-IR" sz="3200" dirty="0" smtClean="0">
                <a:solidFill>
                  <a:prstClr val="black"/>
                </a:solidFill>
                <a:latin typeface="Calibri Light" panose="020F0302020204030204"/>
                <a:ea typeface="+mj-ea"/>
                <a:cs typeface="B Yagut" panose="00000400000000000000" pitchFamily="2" charset="-78"/>
              </a:rPr>
              <a:t>فرم های اطلاعاتی</a:t>
            </a:r>
          </a:p>
          <a:p>
            <a:endParaRPr lang="fa-IR" sz="3200" dirty="0">
              <a:solidFill>
                <a:prstClr val="black"/>
              </a:solidFill>
              <a:latin typeface="Calibri Light" panose="020F0302020204030204"/>
              <a:ea typeface="+mj-ea"/>
              <a:cs typeface="B Yagut" panose="00000400000000000000" pitchFamily="2" charset="-78"/>
            </a:endParaRPr>
          </a:p>
          <a:p>
            <a:r>
              <a:rPr lang="fa-IR" sz="3200" dirty="0" smtClean="0">
                <a:solidFill>
                  <a:prstClr val="black"/>
                </a:solidFill>
                <a:latin typeface="Calibri Light" panose="020F0302020204030204"/>
                <a:ea typeface="+mj-ea"/>
                <a:cs typeface="B Yagut" panose="00000400000000000000" pitchFamily="2" charset="-78"/>
              </a:rPr>
              <a:t>(بخش سوم)</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5762131"/>
      </p:ext>
    </p:extLst>
  </p:cSld>
  <p:clrMapOvr>
    <a:masterClrMapping/>
  </p:clrMapOvr>
  <mc:AlternateContent xmlns:mc="http://schemas.openxmlformats.org/markup-compatibility/2006" xmlns:p14="http://schemas.microsoft.com/office/powerpoint/2010/main">
    <mc:Choice Requires="p14">
      <p:transition spd="slow" p14:dur="2000" advTm="9059"/>
    </mc:Choice>
    <mc:Fallback xmlns="">
      <p:transition spd="slow" advTm="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0"/>
            <a:ext cx="9144000" cy="702527"/>
          </a:xfrm>
        </p:spPr>
        <p:txBody>
          <a:bodyPr>
            <a:normAutofit/>
          </a:bodyPr>
          <a:lstStyle/>
          <a:p>
            <a:r>
              <a:rPr lang="fa-IR" sz="3600" dirty="0" smtClean="0">
                <a:cs typeface="B Yagut" panose="00000400000000000000" pitchFamily="2" charset="-78"/>
              </a:rPr>
              <a:t>داشبورد زیج حیاتی</a:t>
            </a:r>
            <a:endParaRPr lang="fa-IR" sz="3600" dirty="0">
              <a:cs typeface="B Yagut" panose="00000400000000000000" pitchFamily="2" charset="-78"/>
            </a:endParaRPr>
          </a:p>
        </p:txBody>
      </p:sp>
      <p:sp>
        <p:nvSpPr>
          <p:cNvPr id="3" name="Subtitle 2"/>
          <p:cNvSpPr>
            <a:spLocks noGrp="1"/>
          </p:cNvSpPr>
          <p:nvPr>
            <p:ph type="subTitle" idx="1"/>
          </p:nvPr>
        </p:nvSpPr>
        <p:spPr>
          <a:xfrm>
            <a:off x="1089891" y="802889"/>
            <a:ext cx="9827491" cy="5597912"/>
          </a:xfrm>
        </p:spPr>
        <p:txBody>
          <a:bodyPr>
            <a:normAutofit/>
          </a:bodyPr>
          <a:lstStyle/>
          <a:p>
            <a:pPr lvl="0" algn="just" rtl="1">
              <a:lnSpc>
                <a:spcPct val="107000"/>
              </a:lnSpc>
              <a:spcAft>
                <a:spcPts val="800"/>
              </a:spcAft>
            </a:pPr>
            <a:r>
              <a:rPr lang="fa-IR" sz="2000" dirty="0">
                <a:solidFill>
                  <a:prstClr val="black"/>
                </a:solidFill>
                <a:latin typeface="Calibri" panose="020F0502020204030204" pitchFamily="34" charset="0"/>
                <a:ea typeface="Calibri" panose="020F0502020204030204" pitchFamily="34" charset="0"/>
                <a:cs typeface="B Yagut" panose="00000400000000000000" pitchFamily="2" charset="-78"/>
              </a:rPr>
              <a:t>اعداد داخل این جداول بر اساس داده هایی می باشد که کاربران برای جمعیت تحت پوشش خود در فرمهای مختلف ویا قسمت ثبت اطلاعات فردی  وارد نموده اند. برای مشاهده اعداد داخل جداول وبه روز رسانی این اعداد لازم است کاربران گرامی چارت مورد نظر را انتخاب نموده و پس از انتخاب فیلترها(بعنوان مثال ملیت و...در صورت نیاز) جدول مورد نظر انتخاب شود و اجرای گزارش کلیک گردد . برای آپدیت زیج حیاتی در ابتدای هر ماه و پس از اعلام واحد آمار استان جهت تمامی واحد ها </a:t>
            </a:r>
            <a:r>
              <a:rPr lang="fa-IR" sz="2000" b="1" dirty="0">
                <a:solidFill>
                  <a:prstClr val="black"/>
                </a:solidFill>
                <a:latin typeface="Calibri" panose="020F0502020204030204" pitchFamily="34" charset="0"/>
                <a:ea typeface="Calibri" panose="020F0502020204030204" pitchFamily="34" charset="0"/>
                <a:cs typeface="B Yagut" panose="00000400000000000000" pitchFamily="2" charset="-78"/>
              </a:rPr>
              <a:t>اجرای گزارش </a:t>
            </a:r>
            <a:r>
              <a:rPr lang="fa-IR" sz="2000" dirty="0">
                <a:solidFill>
                  <a:prstClr val="black"/>
                </a:solidFill>
                <a:latin typeface="Calibri" panose="020F0502020204030204" pitchFamily="34" charset="0"/>
                <a:ea typeface="Calibri" panose="020F0502020204030204" pitchFamily="34" charset="0"/>
                <a:cs typeface="B Yagut" panose="00000400000000000000" pitchFamily="2" charset="-78"/>
              </a:rPr>
              <a:t>با انتخاب فیلترها و جداول انجام گردد.</a:t>
            </a:r>
            <a:endParaRPr lang="en-US" sz="2000" dirty="0">
              <a:solidFill>
                <a:prstClr val="black"/>
              </a:solidFill>
              <a:latin typeface="Calibri" panose="020F0502020204030204" pitchFamily="34" charset="0"/>
              <a:ea typeface="Calibri" panose="020F0502020204030204" pitchFamily="34" charset="0"/>
              <a:cs typeface="B Yagut" panose="00000400000000000000" pitchFamily="2" charset="-78"/>
            </a:endParaRPr>
          </a:p>
          <a:p>
            <a:endParaRPr lang="fa-IR" sz="2000" dirty="0"/>
          </a:p>
        </p:txBody>
      </p:sp>
      <p:pic>
        <p:nvPicPr>
          <p:cNvPr id="4" name="Picture 3"/>
          <p:cNvPicPr/>
          <p:nvPr/>
        </p:nvPicPr>
        <p:blipFill rotWithShape="1">
          <a:blip r:embed="rId4"/>
          <a:srcRect l="1322" t="15890" r="1219" b="28555"/>
          <a:stretch/>
        </p:blipFill>
        <p:spPr bwMode="auto">
          <a:xfrm>
            <a:off x="1416205" y="2910470"/>
            <a:ext cx="9501177" cy="3490331"/>
          </a:xfrm>
          <a:prstGeom prst="round2DiagRect">
            <a:avLst>
              <a:gd name="adj1" fmla="val 16667"/>
              <a:gd name="adj2" fmla="val 0"/>
            </a:avLst>
          </a:prstGeom>
          <a:ln w="88900" cap="sq">
            <a:solidFill>
              <a:srgbClr val="70AD47">
                <a:lumMod val="75000"/>
              </a:srgbClr>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5768294"/>
      </p:ext>
    </p:extLst>
  </p:cSld>
  <p:clrMapOvr>
    <a:masterClrMapping/>
  </p:clrMapOvr>
  <mc:AlternateContent xmlns:mc="http://schemas.openxmlformats.org/markup-compatibility/2006" xmlns:p14="http://schemas.microsoft.com/office/powerpoint/2010/main">
    <mc:Choice Requires="p14">
      <p:transition spd="slow" p14:dur="2000" advTm="80433"/>
    </mc:Choice>
    <mc:Fallback xmlns="">
      <p:transition spd="slow" advTm="8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0258"/>
            <a:ext cx="9144000" cy="786648"/>
          </a:xfrm>
        </p:spPr>
        <p:txBody>
          <a:bodyPr>
            <a:normAutofit fontScale="90000"/>
          </a:bodyPr>
          <a:lstStyle/>
          <a:p>
            <a:r>
              <a:rPr lang="fa-IR" dirty="0" smtClean="0">
                <a:cs typeface="B Yagut" panose="00000400000000000000" pitchFamily="2" charset="-78"/>
              </a:rPr>
              <a:t>گزارش تلفنی</a:t>
            </a:r>
            <a:endParaRPr lang="fa-IR" dirty="0">
              <a:cs typeface="B Yagut" panose="00000400000000000000" pitchFamily="2" charset="-78"/>
            </a:endParaRPr>
          </a:p>
        </p:txBody>
      </p:sp>
      <p:sp>
        <p:nvSpPr>
          <p:cNvPr id="3" name="Subtitle 2"/>
          <p:cNvSpPr>
            <a:spLocks noGrp="1"/>
          </p:cNvSpPr>
          <p:nvPr>
            <p:ph type="subTitle" idx="1"/>
          </p:nvPr>
        </p:nvSpPr>
        <p:spPr>
          <a:xfrm>
            <a:off x="332509" y="1363579"/>
            <a:ext cx="11055927" cy="4973053"/>
          </a:xfrm>
        </p:spPr>
        <p:txBody>
          <a:bodyPr>
            <a:normAutofit/>
          </a:bodyPr>
          <a:lstStyle/>
          <a:p>
            <a:pPr marL="457200" indent="-457200" algn="r" rtl="1">
              <a:buFont typeface="Wingdings" panose="05000000000000000000" pitchFamily="2" charset="2"/>
              <a:buChar char="§"/>
            </a:pPr>
            <a:r>
              <a:rPr lang="fa-IR" sz="3200" dirty="0" smtClean="0">
                <a:cs typeface="B Yagut" panose="00000400000000000000" pitchFamily="2" charset="-78"/>
              </a:rPr>
              <a:t>مرگ مادر (گزارش تلفنی به ماما و ستاد مرکز بهداشت)</a:t>
            </a:r>
          </a:p>
          <a:p>
            <a:pPr marL="457200" indent="-457200" algn="r" rtl="1">
              <a:buFont typeface="Wingdings" panose="05000000000000000000" pitchFamily="2" charset="2"/>
              <a:buChar char="§"/>
            </a:pPr>
            <a:r>
              <a:rPr lang="fa-IR" sz="3200" dirty="0" smtClean="0">
                <a:cs typeface="B Yagut" panose="00000400000000000000" pitchFamily="2" charset="-78"/>
              </a:rPr>
              <a:t>نقل مکان مادر (گزارش تلفنی به مرکز جهت تکمیل فرم انتقال مادر باردار)</a:t>
            </a:r>
          </a:p>
          <a:p>
            <a:pPr marL="457200" indent="-457200" algn="r" rtl="1">
              <a:buFont typeface="Wingdings" panose="05000000000000000000" pitchFamily="2" charset="2"/>
              <a:buChar char="§"/>
            </a:pPr>
            <a:r>
              <a:rPr lang="fa-IR" sz="3200" dirty="0" smtClean="0">
                <a:cs typeface="B Yagut" panose="00000400000000000000" pitchFamily="2" charset="-78"/>
              </a:rPr>
              <a:t>تولد خارج بیمارستانی( گزارش تلفنی به ماما جهت تکمیل فرم ثبت زایمان در خارج از بیمارستان) </a:t>
            </a:r>
          </a:p>
          <a:p>
            <a:pPr marL="457200" indent="-457200" algn="r" rtl="1">
              <a:buFont typeface="Wingdings" panose="05000000000000000000" pitchFamily="2" charset="2"/>
              <a:buChar char="§"/>
            </a:pPr>
            <a:r>
              <a:rPr lang="fa-IR" sz="3200" dirty="0" smtClean="0">
                <a:cs typeface="B Yagut" panose="00000400000000000000" pitchFamily="2" charset="-78"/>
              </a:rPr>
              <a:t>مرده زایی (گزارش تلفنی به ماما جهت تکمیل فرم مرده زایی)</a:t>
            </a:r>
            <a:endParaRPr lang="fa-IR" sz="32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4293340"/>
      </p:ext>
    </p:extLst>
  </p:cSld>
  <p:clrMapOvr>
    <a:masterClrMapping/>
  </p:clrMapOvr>
  <mc:AlternateContent xmlns:mc="http://schemas.openxmlformats.org/markup-compatibility/2006" xmlns:p14="http://schemas.microsoft.com/office/powerpoint/2010/main">
    <mc:Choice Requires="p14">
      <p:transition spd="slow" p14:dur="2000" advTm="155107"/>
    </mc:Choice>
    <mc:Fallback xmlns="">
      <p:transition spd="slow" advTm="15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815" y="85299"/>
            <a:ext cx="9144000" cy="1096730"/>
          </a:xfrm>
        </p:spPr>
        <p:txBody>
          <a:bodyPr>
            <a:normAutofit/>
          </a:bodyPr>
          <a:lstStyle/>
          <a:p>
            <a:r>
              <a:rPr lang="fa-IR" sz="4400" dirty="0" smtClean="0">
                <a:cs typeface="B Yagut" panose="00000400000000000000" pitchFamily="2" charset="-78"/>
              </a:rPr>
              <a:t>خلاصه و نتیجه گیری</a:t>
            </a:r>
            <a:endParaRPr lang="fa-IR" sz="4400" dirty="0">
              <a:cs typeface="B Yagut" panose="00000400000000000000" pitchFamily="2" charset="-78"/>
            </a:endParaRPr>
          </a:p>
        </p:txBody>
      </p:sp>
      <p:sp>
        <p:nvSpPr>
          <p:cNvPr id="3" name="Subtitle 2"/>
          <p:cNvSpPr>
            <a:spLocks noGrp="1"/>
          </p:cNvSpPr>
          <p:nvPr>
            <p:ph type="subTitle" idx="1"/>
          </p:nvPr>
        </p:nvSpPr>
        <p:spPr>
          <a:xfrm>
            <a:off x="1256371" y="1018169"/>
            <a:ext cx="9946888" cy="5460690"/>
          </a:xfrm>
        </p:spPr>
        <p:txBody>
          <a:bodyPr>
            <a:normAutofit fontScale="25000" lnSpcReduction="20000"/>
          </a:bodyPr>
          <a:lstStyle/>
          <a:p>
            <a:endParaRPr lang="fa-IR" dirty="0">
              <a:cs typeface="B Yagut" panose="00000400000000000000" pitchFamily="2" charset="-78"/>
            </a:endParaRPr>
          </a:p>
          <a:p>
            <a:endParaRPr lang="fa-IR" dirty="0" smtClean="0"/>
          </a:p>
          <a:p>
            <a:pPr lvl="0" algn="just" rtl="1">
              <a:lnSpc>
                <a:spcPct val="170000"/>
              </a:lnSpc>
            </a:pPr>
            <a:r>
              <a:rPr lang="fa-IR" sz="9600" dirty="0">
                <a:solidFill>
                  <a:prstClr val="black"/>
                </a:solidFill>
                <a:cs typeface="B Yagut" panose="00000400000000000000" pitchFamily="2" charset="-78"/>
              </a:rPr>
              <a:t>جهت بررسی </a:t>
            </a:r>
            <a:r>
              <a:rPr lang="fa-IR" sz="9600" dirty="0" smtClean="0">
                <a:solidFill>
                  <a:prstClr val="black"/>
                </a:solidFill>
                <a:cs typeface="B Yagut" panose="00000400000000000000" pitchFamily="2" charset="-78"/>
              </a:rPr>
              <a:t>شاخص های </a:t>
            </a:r>
            <a:r>
              <a:rPr lang="fa-IR" sz="9600" dirty="0">
                <a:solidFill>
                  <a:prstClr val="black"/>
                </a:solidFill>
                <a:cs typeface="B Yagut" panose="00000400000000000000" pitchFamily="2" charset="-78"/>
              </a:rPr>
              <a:t>مادران باردار از طریق :</a:t>
            </a:r>
          </a:p>
          <a:p>
            <a:pPr lvl="0" algn="just" rtl="1">
              <a:lnSpc>
                <a:spcPct val="170000"/>
              </a:lnSpc>
            </a:pPr>
            <a:r>
              <a:rPr lang="fa-IR" sz="9600" dirty="0">
                <a:solidFill>
                  <a:prstClr val="black"/>
                </a:solidFill>
                <a:cs typeface="B Yagut" panose="00000400000000000000" pitchFamily="2" charset="-78"/>
              </a:rPr>
              <a:t>-پنل </a:t>
            </a:r>
            <a:r>
              <a:rPr lang="fa-IR" sz="9600" dirty="0" smtClean="0">
                <a:solidFill>
                  <a:prstClr val="black"/>
                </a:solidFill>
                <a:cs typeface="B Yagut" panose="00000400000000000000" pitchFamily="2" charset="-78"/>
              </a:rPr>
              <a:t>شاخص های </a:t>
            </a:r>
            <a:r>
              <a:rPr lang="fa-IR" sz="9600" dirty="0">
                <a:solidFill>
                  <a:prstClr val="black"/>
                </a:solidFill>
                <a:cs typeface="B Yagut" panose="00000400000000000000" pitchFamily="2" charset="-78"/>
              </a:rPr>
              <a:t>سیمای سلامت</a:t>
            </a:r>
          </a:p>
          <a:p>
            <a:pPr lvl="0" algn="just" rtl="1">
              <a:lnSpc>
                <a:spcPct val="170000"/>
              </a:lnSpc>
            </a:pPr>
            <a:r>
              <a:rPr lang="fa-IR" sz="9600" dirty="0">
                <a:solidFill>
                  <a:prstClr val="black"/>
                </a:solidFill>
                <a:cs typeface="B Yagut" panose="00000400000000000000" pitchFamily="2" charset="-78"/>
              </a:rPr>
              <a:t>- داشبورد پایش سلامت </a:t>
            </a:r>
          </a:p>
          <a:p>
            <a:pPr lvl="0" algn="just" rtl="1">
              <a:lnSpc>
                <a:spcPct val="170000"/>
              </a:lnSpc>
            </a:pPr>
            <a:r>
              <a:rPr lang="fa-IR" sz="9600" dirty="0">
                <a:solidFill>
                  <a:prstClr val="black"/>
                </a:solidFill>
                <a:cs typeface="B Yagut" panose="00000400000000000000" pitchFamily="2" charset="-78"/>
              </a:rPr>
              <a:t>-داشبورد مادران باردار </a:t>
            </a:r>
          </a:p>
          <a:p>
            <a:pPr lvl="0" algn="just" rtl="1">
              <a:lnSpc>
                <a:spcPct val="170000"/>
              </a:lnSpc>
            </a:pPr>
            <a:r>
              <a:rPr lang="fa-IR" sz="9600" dirty="0">
                <a:solidFill>
                  <a:prstClr val="black"/>
                </a:solidFill>
                <a:cs typeface="B Yagut" panose="00000400000000000000" pitchFamily="2" charset="-78"/>
              </a:rPr>
              <a:t>-داشبور زیج حیاتی</a:t>
            </a:r>
          </a:p>
          <a:p>
            <a:pPr lvl="0" algn="just" rtl="1">
              <a:lnSpc>
                <a:spcPct val="170000"/>
              </a:lnSpc>
            </a:pPr>
            <a:r>
              <a:rPr lang="fa-IR" sz="9600" dirty="0">
                <a:solidFill>
                  <a:prstClr val="black"/>
                </a:solidFill>
                <a:cs typeface="B Yagut" panose="00000400000000000000" pitchFamily="2" charset="-78"/>
              </a:rPr>
              <a:t> می توان اطلاعات مورد نیازمادران را بررسی نموده و مداخلات لازم را جهت بهبود و تقویت </a:t>
            </a:r>
            <a:r>
              <a:rPr lang="fa-IR" sz="9600" dirty="0" smtClean="0">
                <a:solidFill>
                  <a:prstClr val="black"/>
                </a:solidFill>
                <a:cs typeface="B Yagut" panose="00000400000000000000" pitchFamily="2" charset="-78"/>
              </a:rPr>
              <a:t>شاخص ها </a:t>
            </a:r>
            <a:r>
              <a:rPr lang="fa-IR" sz="9600" dirty="0">
                <a:solidFill>
                  <a:prstClr val="black"/>
                </a:solidFill>
                <a:cs typeface="B Yagut" panose="00000400000000000000" pitchFamily="2" charset="-78"/>
              </a:rPr>
              <a:t>انجام داد.</a:t>
            </a:r>
          </a:p>
          <a:p>
            <a:endParaRPr lang="fa-IR" sz="9600" dirty="0"/>
          </a:p>
          <a:p>
            <a:r>
              <a:rPr lang="fa-IR" dirty="0" smtClean="0"/>
              <a:t> </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3940626"/>
      </p:ext>
    </p:extLst>
  </p:cSld>
  <p:clrMapOvr>
    <a:masterClrMapping/>
  </p:clrMapOvr>
  <mc:AlternateContent xmlns:mc="http://schemas.openxmlformats.org/markup-compatibility/2006" xmlns:p14="http://schemas.microsoft.com/office/powerpoint/2010/main">
    <mc:Choice Requires="p14">
      <p:transition spd="slow" p14:dur="2000" advTm="116579"/>
    </mc:Choice>
    <mc:Fallback xmlns="">
      <p:transition spd="slow" advTm="11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780" y="364080"/>
            <a:ext cx="9144000" cy="1152486"/>
          </a:xfrm>
        </p:spPr>
        <p:txBody>
          <a:bodyPr/>
          <a:lstStyle/>
          <a:p>
            <a:r>
              <a:rPr lang="fa-IR" sz="4400" dirty="0">
                <a:solidFill>
                  <a:prstClr val="black"/>
                </a:solidFill>
                <a:cs typeface="B Yagut" panose="00000400000000000000" pitchFamily="2" charset="-78"/>
              </a:rPr>
              <a:t>پرسش و تمرین (نظری وعملی) </a:t>
            </a:r>
            <a:endParaRPr lang="fa-IR" dirty="0"/>
          </a:p>
        </p:txBody>
      </p:sp>
      <p:sp>
        <p:nvSpPr>
          <p:cNvPr id="3" name="Subtitle 2"/>
          <p:cNvSpPr>
            <a:spLocks noGrp="1"/>
          </p:cNvSpPr>
          <p:nvPr>
            <p:ph type="subTitle" idx="1"/>
          </p:nvPr>
        </p:nvSpPr>
        <p:spPr>
          <a:xfrm>
            <a:off x="1524000" y="2230244"/>
            <a:ext cx="9144000" cy="4293220"/>
          </a:xfrm>
        </p:spPr>
        <p:txBody>
          <a:bodyPr>
            <a:normAutofit/>
          </a:bodyPr>
          <a:lstStyle/>
          <a:p>
            <a:pPr algn="r"/>
            <a:r>
              <a:rPr lang="fa-IR" dirty="0" smtClean="0">
                <a:cs typeface="B Yagut" panose="00000400000000000000" pitchFamily="2" charset="-78"/>
              </a:rPr>
              <a:t>1- در داشبورد مادران باردار مراقبت ها را بررسی نموده و به روز رسانی نمایید.</a:t>
            </a:r>
            <a:endParaRPr lang="en-US" dirty="0" smtClean="0">
              <a:cs typeface="B Yagut" panose="00000400000000000000" pitchFamily="2" charset="-78"/>
            </a:endParaRPr>
          </a:p>
          <a:p>
            <a:pPr algn="r"/>
            <a:r>
              <a:rPr lang="fa-IR" dirty="0" smtClean="0">
                <a:cs typeface="B Yagut" panose="00000400000000000000" pitchFamily="2" charset="-78"/>
              </a:rPr>
              <a:t>2-مشخص نمایید در سه ماهه گذشته چه تعداد مادر باردار دچار بیماری قلبی عروقی وفشارخون بالا  شده اند.</a:t>
            </a:r>
          </a:p>
          <a:p>
            <a:pPr algn="r"/>
            <a:r>
              <a:rPr lang="fa-IR" dirty="0" smtClean="0">
                <a:cs typeface="B Yagut" panose="00000400000000000000" pitchFamily="2" charset="-78"/>
              </a:rPr>
              <a:t>3- از طریق داشبورد زیج حیاتی تعداد مرگ مادران را بررسی نمایید.</a:t>
            </a:r>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7798048"/>
      </p:ext>
    </p:extLst>
  </p:cSld>
  <p:clrMapOvr>
    <a:masterClrMapping/>
  </p:clrMapOvr>
  <mc:AlternateContent xmlns:mc="http://schemas.openxmlformats.org/markup-compatibility/2006" xmlns:p14="http://schemas.microsoft.com/office/powerpoint/2010/main">
    <mc:Choice Requires="p14">
      <p:transition spd="slow" p14:dur="2000" advTm="31311"/>
    </mc:Choice>
    <mc:Fallback xmlns="">
      <p:transition spd="slow" advTm="3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780" y="219115"/>
            <a:ext cx="9144000" cy="951763"/>
          </a:xfrm>
        </p:spPr>
        <p:txBody>
          <a:bodyPr>
            <a:normAutofit/>
          </a:bodyPr>
          <a:lstStyle/>
          <a:p>
            <a:r>
              <a:rPr lang="fa-IR" sz="4400" dirty="0">
                <a:solidFill>
                  <a:prstClr val="black"/>
                </a:solidFill>
                <a:cs typeface="B Yagut" panose="00000400000000000000" pitchFamily="2" charset="-78"/>
              </a:rPr>
              <a:t>فهرست منابع </a:t>
            </a:r>
            <a:endParaRPr lang="fa-IR" dirty="0"/>
          </a:p>
        </p:txBody>
      </p:sp>
      <p:sp>
        <p:nvSpPr>
          <p:cNvPr id="3" name="Subtitle 2"/>
          <p:cNvSpPr>
            <a:spLocks noGrp="1"/>
          </p:cNvSpPr>
          <p:nvPr>
            <p:ph type="subTitle" idx="1"/>
          </p:nvPr>
        </p:nvSpPr>
        <p:spPr>
          <a:xfrm>
            <a:off x="1524000" y="1605776"/>
            <a:ext cx="9144000" cy="3652024"/>
          </a:xfrm>
        </p:spPr>
        <p:txBody>
          <a:bodyPr>
            <a:normAutofit/>
          </a:bodyPr>
          <a:lstStyle/>
          <a:p>
            <a:pPr algn="r" rtl="1"/>
            <a:r>
              <a:rPr lang="fa-IR" dirty="0" smtClean="0">
                <a:cs typeface="B Yagut" panose="00000400000000000000" pitchFamily="2" charset="-78"/>
              </a:rPr>
              <a:t>- محتوای آموزشی سامانه سینا(تالیف معاونت بهداشتی دانشگاه علوم پزشکی مشهد)</a:t>
            </a:r>
            <a:endParaRPr lang="fa-IR"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8537213"/>
      </p:ext>
    </p:extLst>
  </p:cSld>
  <p:clrMapOvr>
    <a:masterClrMapping/>
  </p:clrMapOvr>
  <mc:AlternateContent xmlns:mc="http://schemas.openxmlformats.org/markup-compatibility/2006" xmlns:p14="http://schemas.microsoft.com/office/powerpoint/2010/main">
    <mc:Choice Requires="p14">
      <p:transition spd="slow" p14:dur="2000" advTm="18528"/>
    </mc:Choice>
    <mc:Fallback xmlns="">
      <p:transition spd="slow" advTm="1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smtClean="0">
                <a:cs typeface="B Yagut" panose="00000400000000000000" pitchFamily="2" charset="-78"/>
              </a:rPr>
              <a:t>نظر سنجی</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ctr">
              <a:buNone/>
            </a:pPr>
            <a:r>
              <a:rPr lang="fa-IR" sz="4000" dirty="0">
                <a:cs typeface="B Yagut" panose="00000400000000000000" pitchFamily="2" charset="-78"/>
              </a:rPr>
              <a:t>لطفا نظرات وپیشنهادات خود پیرامون این بسته آموزشی به آدرس زیر ارسال </a:t>
            </a:r>
            <a:r>
              <a:rPr lang="fa-IR" sz="4000" dirty="0" smtClean="0">
                <a:cs typeface="B Yagut" panose="00000400000000000000" pitchFamily="2" charset="-78"/>
              </a:rPr>
              <a:t>کنید.</a:t>
            </a:r>
            <a:endParaRPr lang="fa-IR" sz="4000" dirty="0">
              <a:cs typeface="B Yagut" panose="00000400000000000000" pitchFamily="2" charset="-78"/>
            </a:endParaRPr>
          </a:p>
          <a:p>
            <a:pPr marL="0" indent="0" algn="just">
              <a:buNone/>
            </a:pPr>
            <a:r>
              <a:rPr lang="en-US" sz="2500" dirty="0" smtClean="0">
                <a:cs typeface="B Yagut" panose="00000400000000000000" pitchFamily="2" charset="-78"/>
              </a:rPr>
              <a:t> </a:t>
            </a:r>
            <a:endParaRPr lang="fa-IR" sz="2500" dirty="0">
              <a:cs typeface="B Yagut" panose="00000400000000000000" pitchFamily="2" charset="-78"/>
            </a:endParaRPr>
          </a:p>
          <a:p>
            <a:pPr marL="0" indent="0" algn="ctr">
              <a:buNone/>
            </a:pPr>
            <a:r>
              <a:rPr lang="fa-IR" sz="2800" dirty="0" smtClean="0">
                <a:cs typeface="B Yagut" panose="00000400000000000000" pitchFamily="2" charset="-78"/>
              </a:rPr>
              <a:t>معاونت  بهداشتی دانشگاه علوم پزشکی مشهد-واحد </a:t>
            </a:r>
            <a:r>
              <a:rPr lang="fa-IR" sz="2800" dirty="0">
                <a:cs typeface="B Yagut" panose="00000400000000000000" pitchFamily="2" charset="-78"/>
              </a:rPr>
              <a:t>آموزش بهورزی</a:t>
            </a:r>
          </a:p>
        </p:txBody>
      </p:sp>
    </p:spTree>
    <p:extLst>
      <p:ext uri="{BB962C8B-B14F-4D97-AF65-F5344CB8AC3E}">
        <p14:creationId xmlns:p14="http://schemas.microsoft.com/office/powerpoint/2010/main" val="248725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cs typeface="B Yagut" panose="00000400000000000000" pitchFamily="2" charset="-78"/>
              </a:rPr>
              <a:t>مشخصات سند</a:t>
            </a:r>
            <a:endParaRPr lang="en-US" sz="4000" dirty="0"/>
          </a:p>
        </p:txBody>
      </p:sp>
      <p:sp>
        <p:nvSpPr>
          <p:cNvPr id="3" name="Content Placeholder 2"/>
          <p:cNvSpPr>
            <a:spLocks noGrp="1"/>
          </p:cNvSpPr>
          <p:nvPr>
            <p:ph sz="half" idx="1"/>
          </p:nvPr>
        </p:nvSpPr>
        <p:spPr/>
        <p:txBody>
          <a:bodyPr>
            <a:normAutofit lnSpcReduction="10000"/>
          </a:bodyPr>
          <a:lstStyle/>
          <a:p>
            <a:r>
              <a:rPr lang="fa-IR" sz="2400" dirty="0">
                <a:cs typeface="B Yagut" panose="00000400000000000000" pitchFamily="2" charset="-78"/>
              </a:rPr>
              <a:t>مشخصات </a:t>
            </a:r>
            <a:r>
              <a:rPr lang="fa-IR" sz="2400" dirty="0" smtClean="0">
                <a:cs typeface="B Yagut" panose="00000400000000000000" pitchFamily="2" charset="-78"/>
              </a:rPr>
              <a:t>مدرس</a:t>
            </a:r>
          </a:p>
          <a:p>
            <a:endParaRPr lang="fa-IR" sz="2400" dirty="0" smtClean="0">
              <a:cs typeface="B Yagut" panose="00000400000000000000" pitchFamily="2" charset="-78"/>
            </a:endParaRPr>
          </a:p>
          <a:p>
            <a:endParaRPr lang="en-US" sz="2400" dirty="0">
              <a:cs typeface="B Yagut" panose="00000400000000000000" pitchFamily="2" charset="-78"/>
            </a:endParaRPr>
          </a:p>
          <a:p>
            <a:endParaRPr lang="fa-IR" sz="2400" dirty="0">
              <a:cs typeface="B Yagut" panose="00000400000000000000" pitchFamily="2" charset="-78"/>
            </a:endParaRPr>
          </a:p>
          <a:p>
            <a:r>
              <a:rPr lang="fa-IR" sz="2400" dirty="0">
                <a:cs typeface="B Yagut" panose="00000400000000000000" pitchFamily="2" charset="-78"/>
              </a:rPr>
              <a:t> نام ونام خانوادگی مدرس: </a:t>
            </a:r>
            <a:r>
              <a:rPr lang="fa-IR" sz="2400" dirty="0" smtClean="0">
                <a:cs typeface="B Yagut" panose="00000400000000000000" pitchFamily="2" charset="-78"/>
              </a:rPr>
              <a:t>محبوبه مفتخر</a:t>
            </a:r>
            <a:endParaRPr lang="fa-IR" sz="2400" dirty="0">
              <a:cs typeface="B Yagut" panose="00000400000000000000" pitchFamily="2" charset="-78"/>
            </a:endParaRPr>
          </a:p>
          <a:p>
            <a:r>
              <a:rPr lang="fa-IR" sz="2400" dirty="0">
                <a:cs typeface="B Yagut" panose="00000400000000000000" pitchFamily="2" charset="-78"/>
              </a:rPr>
              <a:t>مدرک تحصیلی : کارشناسی ارشد آموزش جامعه نگر</a:t>
            </a:r>
            <a:endParaRPr lang="en-US" sz="2400" dirty="0">
              <a:cs typeface="B Yagut" panose="00000400000000000000" pitchFamily="2" charset="-78"/>
            </a:endParaRPr>
          </a:p>
          <a:p>
            <a:r>
              <a:rPr lang="fa-IR" sz="2400" dirty="0">
                <a:cs typeface="B Yagut" panose="00000400000000000000" pitchFamily="2" charset="-78"/>
              </a:rPr>
              <a:t>موقعیت اشتغال سازمانی مدرس : </a:t>
            </a:r>
            <a:r>
              <a:rPr lang="fa-IR" sz="2400" dirty="0" smtClean="0">
                <a:cs typeface="B Yagut" panose="00000400000000000000" pitchFamily="2" charset="-78"/>
              </a:rPr>
              <a:t>مربی </a:t>
            </a:r>
            <a:r>
              <a:rPr lang="fa-IR" sz="2400" dirty="0">
                <a:cs typeface="B Yagut" panose="00000400000000000000" pitchFamily="2" charset="-78"/>
              </a:rPr>
              <a:t>مرکزآموزش </a:t>
            </a:r>
            <a:r>
              <a:rPr lang="fa-IR" sz="2400" dirty="0" smtClean="0">
                <a:cs typeface="B Yagut" panose="00000400000000000000" pitchFamily="2" charset="-78"/>
              </a:rPr>
              <a:t>بهورزی سرخس</a:t>
            </a:r>
            <a:endParaRPr lang="en-US" sz="2400" dirty="0">
              <a:cs typeface="B Yagut" panose="00000400000000000000" pitchFamily="2" charset="-78"/>
            </a:endParaRPr>
          </a:p>
          <a:p>
            <a:r>
              <a:rPr lang="fa-IR" sz="2400" dirty="0">
                <a:cs typeface="B Yagut" panose="00000400000000000000" pitchFamily="2" charset="-78"/>
              </a:rPr>
              <a:t>دانشگاه علوم پزشکی و خدمات بهداشتی درمانی مشهد</a:t>
            </a:r>
            <a:endParaRPr lang="en-US" sz="2400" dirty="0">
              <a:cs typeface="B Yagut" panose="00000400000000000000" pitchFamily="2" charset="-78"/>
            </a:endParaRPr>
          </a:p>
          <a:p>
            <a:endParaRPr lang="en-US" sz="2400" dirty="0">
              <a:cs typeface="B Yagut" panose="00000400000000000000" pitchFamily="2" charset="-78"/>
            </a:endParaRPr>
          </a:p>
        </p:txBody>
      </p:sp>
      <p:sp>
        <p:nvSpPr>
          <p:cNvPr id="4" name="Content Placeholder 3"/>
          <p:cNvSpPr>
            <a:spLocks noGrp="1"/>
          </p:cNvSpPr>
          <p:nvPr>
            <p:ph sz="half" idx="2"/>
          </p:nvPr>
        </p:nvSpPr>
        <p:spPr/>
        <p:txBody>
          <a:bodyPr>
            <a:normAutofit lnSpcReduction="10000"/>
          </a:bodyPr>
          <a:lstStyle/>
          <a:p>
            <a:r>
              <a:rPr lang="fa-IR" sz="2400" dirty="0">
                <a:cs typeface="B Yagut" panose="00000400000000000000" pitchFamily="2" charset="-78"/>
              </a:rPr>
              <a:t>مشخصات بسته آموزشی</a:t>
            </a:r>
          </a:p>
          <a:p>
            <a:r>
              <a:rPr lang="fa-IR" sz="2400" dirty="0">
                <a:cs typeface="B Yagut" panose="00000400000000000000" pitchFamily="2" charset="-78"/>
              </a:rPr>
              <a:t>حیطه درس :</a:t>
            </a:r>
            <a:r>
              <a:rPr lang="fa-IR" sz="2400" dirty="0" smtClean="0">
                <a:cs typeface="B Yagut" panose="00000400000000000000" pitchFamily="2" charset="-78"/>
              </a:rPr>
              <a:t>مراقبت های </a:t>
            </a:r>
            <a:r>
              <a:rPr lang="fa-IR" sz="2400" dirty="0">
                <a:cs typeface="B Yagut" panose="00000400000000000000" pitchFamily="2" charset="-78"/>
              </a:rPr>
              <a:t>ادغام یافته سلامت مادران</a:t>
            </a:r>
          </a:p>
          <a:p>
            <a:r>
              <a:rPr lang="fa-IR" sz="2400" dirty="0">
                <a:cs typeface="B Yagut" panose="00000400000000000000" pitchFamily="2" charset="-78"/>
              </a:rPr>
              <a:t>تاریخ آخرین بازنگری </a:t>
            </a:r>
            <a:r>
              <a:rPr lang="fa-IR" sz="2400" dirty="0" smtClean="0">
                <a:cs typeface="B Yagut" panose="00000400000000000000" pitchFamily="2" charset="-78"/>
              </a:rPr>
              <a:t>:تیرماه </a:t>
            </a:r>
            <a:r>
              <a:rPr lang="fa-IR" sz="2400" dirty="0">
                <a:cs typeface="B Yagut" panose="00000400000000000000" pitchFamily="2" charset="-78"/>
              </a:rPr>
              <a:t>1399</a:t>
            </a:r>
          </a:p>
          <a:p>
            <a:r>
              <a:rPr lang="fa-IR" sz="2400" dirty="0">
                <a:cs typeface="B Yagut" panose="00000400000000000000" pitchFamily="2" charset="-78"/>
              </a:rPr>
              <a:t>نوبت تهیه :</a:t>
            </a:r>
            <a:r>
              <a:rPr lang="en-US" sz="2400" dirty="0" err="1" smtClean="0">
                <a:cs typeface="B Yagut" panose="00000400000000000000" pitchFamily="2" charset="-78"/>
              </a:rPr>
              <a:t>edi</a:t>
            </a:r>
            <a:r>
              <a:rPr lang="en-US" sz="2400" dirty="0" smtClean="0">
                <a:cs typeface="B Yagut" panose="00000400000000000000" pitchFamily="2" charset="-78"/>
              </a:rPr>
              <a:t> 2</a:t>
            </a:r>
            <a:endParaRPr lang="fa-IR" sz="2400" dirty="0" smtClean="0">
              <a:cs typeface="B Yagut" panose="00000400000000000000" pitchFamily="2" charset="-78"/>
            </a:endParaRPr>
          </a:p>
          <a:p>
            <a:pPr algn="l"/>
            <a:r>
              <a:rPr lang="fa-IR" sz="2400" dirty="0" smtClean="0">
                <a:cs typeface="B Yagut" panose="00000400000000000000" pitchFamily="2" charset="-78"/>
              </a:rPr>
              <a:t>نام فایل:</a:t>
            </a:r>
            <a:r>
              <a:rPr lang="en-US" sz="2400" dirty="0" smtClean="0">
                <a:cs typeface="B Yagut" panose="00000400000000000000" pitchFamily="2" charset="-78"/>
              </a:rPr>
              <a:t>mc-</a:t>
            </a:r>
            <a:r>
              <a:rPr lang="en-US" sz="2400" dirty="0" err="1" smtClean="0">
                <a:cs typeface="B Yagut" panose="00000400000000000000" pitchFamily="2" charset="-78"/>
              </a:rPr>
              <a:t>ashnaee</a:t>
            </a:r>
            <a:r>
              <a:rPr lang="en-US" sz="2400" dirty="0" smtClean="0">
                <a:cs typeface="B Yagut" panose="00000400000000000000" pitchFamily="2" charset="-78"/>
              </a:rPr>
              <a:t>-</a:t>
            </a:r>
            <a:r>
              <a:rPr lang="en-US" sz="2400" dirty="0" err="1" smtClean="0">
                <a:cs typeface="B Yagut" panose="00000400000000000000" pitchFamily="2" charset="-78"/>
              </a:rPr>
              <a:t>ba</a:t>
            </a:r>
            <a:r>
              <a:rPr lang="en-US" sz="2400" dirty="0" smtClean="0">
                <a:cs typeface="B Yagut" panose="00000400000000000000" pitchFamily="2" charset="-78"/>
              </a:rPr>
              <a:t>-Nezam-</a:t>
            </a:r>
            <a:r>
              <a:rPr lang="en-US" sz="2400" dirty="0" err="1" smtClean="0">
                <a:cs typeface="B Yagut" panose="00000400000000000000" pitchFamily="2" charset="-78"/>
              </a:rPr>
              <a:t>ettelaat</a:t>
            </a:r>
            <a:r>
              <a:rPr lang="en-US" sz="2400" dirty="0" smtClean="0">
                <a:cs typeface="B Yagut" panose="00000400000000000000" pitchFamily="2" charset="-78"/>
              </a:rPr>
              <a:t>-</a:t>
            </a:r>
            <a:r>
              <a:rPr lang="en-US" sz="2400" dirty="0" err="1" smtClean="0">
                <a:cs typeface="B Yagut" panose="00000400000000000000" pitchFamily="2" charset="-78"/>
              </a:rPr>
              <a:t>moraghebat-madar-edi</a:t>
            </a:r>
            <a:r>
              <a:rPr lang="en-US" sz="2400" dirty="0" smtClean="0">
                <a:cs typeface="B Yagut" panose="00000400000000000000" pitchFamily="2" charset="-78"/>
              </a:rPr>
              <a:t> 2</a:t>
            </a:r>
            <a:endParaRPr lang="en-US" sz="2400" dirty="0">
              <a:cs typeface="B Yagut" panose="00000400000000000000" pitchFamily="2" charset="-78"/>
            </a:endParaRPr>
          </a:p>
          <a:p>
            <a:endParaRPr lang="en-US" dirty="0"/>
          </a:p>
        </p:txBody>
      </p:sp>
      <p:pic>
        <p:nvPicPr>
          <p:cNvPr id="5" name="Picture 4"/>
          <p:cNvPicPr>
            <a:picLocks noChangeAspect="1"/>
          </p:cNvPicPr>
          <p:nvPr/>
        </p:nvPicPr>
        <p:blipFill>
          <a:blip r:embed="rId4"/>
          <a:stretch>
            <a:fillRect/>
          </a:stretch>
        </p:blipFill>
        <p:spPr>
          <a:xfrm>
            <a:off x="2460536" y="1849583"/>
            <a:ext cx="1121761" cy="135952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4178084"/>
      </p:ext>
    </p:extLst>
  </p:cSld>
  <p:clrMapOvr>
    <a:masterClrMapping/>
  </p:clrMapOvr>
  <mc:AlternateContent xmlns:mc="http://schemas.openxmlformats.org/markup-compatibility/2006" xmlns:p14="http://schemas.microsoft.com/office/powerpoint/2010/main">
    <mc:Choice Requires="p14">
      <p:transition spd="slow" p14:dur="2000" advTm="23556"/>
    </mc:Choice>
    <mc:Fallback xmlns="">
      <p:transition spd="slow" advTm="2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6744"/>
            <a:ext cx="9144000" cy="951764"/>
          </a:xfrm>
        </p:spPr>
        <p:txBody>
          <a:bodyPr/>
          <a:lstStyle/>
          <a:p>
            <a:r>
              <a:rPr lang="fa-IR" sz="4400" dirty="0">
                <a:solidFill>
                  <a:prstClr val="black"/>
                </a:solidFill>
                <a:cs typeface="B Yagut" panose="00000400000000000000" pitchFamily="2" charset="-78"/>
              </a:rPr>
              <a:t>اهداف آموزشی </a:t>
            </a:r>
            <a:endParaRPr lang="fa-IR" dirty="0"/>
          </a:p>
        </p:txBody>
      </p:sp>
      <p:sp>
        <p:nvSpPr>
          <p:cNvPr id="3" name="Subtitle 2"/>
          <p:cNvSpPr>
            <a:spLocks noGrp="1"/>
          </p:cNvSpPr>
          <p:nvPr>
            <p:ph type="subTitle" idx="1"/>
          </p:nvPr>
        </p:nvSpPr>
        <p:spPr>
          <a:xfrm>
            <a:off x="1524000" y="1851102"/>
            <a:ext cx="9144000" cy="4828478"/>
          </a:xfrm>
        </p:spPr>
        <p:txBody>
          <a:bodyPr>
            <a:noAutofit/>
          </a:bodyPr>
          <a:lstStyle/>
          <a:p>
            <a:pPr lvl="0" algn="just" rtl="1">
              <a:lnSpc>
                <a:spcPct val="100000"/>
              </a:lnSpc>
              <a:spcBef>
                <a:spcPct val="20000"/>
              </a:spcBef>
            </a:pPr>
            <a:r>
              <a:rPr lang="fa-IR" sz="2800" dirty="0" smtClean="0">
                <a:solidFill>
                  <a:prstClr val="black"/>
                </a:solidFill>
                <a:cs typeface="B Yagut" panose="00000400000000000000" pitchFamily="2" charset="-78"/>
              </a:rPr>
              <a:t>پس </a:t>
            </a:r>
            <a:r>
              <a:rPr lang="fa-IR" sz="2800" dirty="0">
                <a:solidFill>
                  <a:prstClr val="black"/>
                </a:solidFill>
                <a:cs typeface="B Yagut" panose="00000400000000000000" pitchFamily="2" charset="-78"/>
              </a:rPr>
              <a:t>از مطالعه اين بخش انتظار مي‌رود فراگیربتواند:</a:t>
            </a:r>
          </a:p>
          <a:p>
            <a:pPr lvl="0" algn="just" rtl="1">
              <a:lnSpc>
                <a:spcPct val="100000"/>
              </a:lnSpc>
              <a:spcBef>
                <a:spcPct val="20000"/>
              </a:spcBef>
            </a:pPr>
            <a:r>
              <a:rPr lang="fa-IR" sz="2800" dirty="0" smtClean="0">
                <a:solidFill>
                  <a:prstClr val="black"/>
                </a:solidFill>
                <a:cs typeface="B Yagut" panose="00000400000000000000" pitchFamily="2" charset="-78"/>
              </a:rPr>
              <a:t>1- </a:t>
            </a:r>
            <a:r>
              <a:rPr lang="fa-IR" sz="2800" dirty="0">
                <a:solidFill>
                  <a:prstClr val="black"/>
                </a:solidFill>
                <a:cs typeface="B Yagut" panose="00000400000000000000" pitchFamily="2" charset="-78"/>
              </a:rPr>
              <a:t>نحوه استخراج اطلاعات مادر را از </a:t>
            </a:r>
            <a:r>
              <a:rPr lang="fa-IR" sz="2800" dirty="0" smtClean="0">
                <a:solidFill>
                  <a:prstClr val="black"/>
                </a:solidFill>
                <a:cs typeface="B Yagut" panose="00000400000000000000" pitchFamily="2" charset="-78"/>
              </a:rPr>
              <a:t>داشبورد</a:t>
            </a:r>
            <a:r>
              <a:rPr lang="fa-IR" sz="2800" dirty="0">
                <a:solidFill>
                  <a:prstClr val="black"/>
                </a:solidFill>
                <a:cs typeface="B Yagut" panose="00000400000000000000" pitchFamily="2" charset="-78"/>
              </a:rPr>
              <a:t> مادران باردار</a:t>
            </a:r>
            <a:r>
              <a:rPr lang="fa-IR" sz="2800" dirty="0" smtClean="0">
                <a:solidFill>
                  <a:prstClr val="black"/>
                </a:solidFill>
                <a:cs typeface="B Yagut" panose="00000400000000000000" pitchFamily="2" charset="-78"/>
              </a:rPr>
              <a:t> بیان </a:t>
            </a:r>
            <a:r>
              <a:rPr lang="fa-IR" sz="2800" dirty="0">
                <a:solidFill>
                  <a:prstClr val="black"/>
                </a:solidFill>
                <a:cs typeface="B Yagut" panose="00000400000000000000" pitchFamily="2" charset="-78"/>
              </a:rPr>
              <a:t>نماید.</a:t>
            </a:r>
          </a:p>
          <a:p>
            <a:pPr lvl="0" algn="just" rtl="1">
              <a:lnSpc>
                <a:spcPct val="100000"/>
              </a:lnSpc>
              <a:spcBef>
                <a:spcPct val="20000"/>
              </a:spcBef>
            </a:pPr>
            <a:r>
              <a:rPr lang="fa-IR" sz="2800" dirty="0" smtClean="0">
                <a:solidFill>
                  <a:prstClr val="black"/>
                </a:solidFill>
                <a:cs typeface="B Yagut" panose="00000400000000000000" pitchFamily="2" charset="-78"/>
              </a:rPr>
              <a:t>2- </a:t>
            </a:r>
            <a:r>
              <a:rPr lang="fa-IR" sz="2800" dirty="0">
                <a:solidFill>
                  <a:prstClr val="black"/>
                </a:solidFill>
                <a:cs typeface="B Yagut" panose="00000400000000000000" pitchFamily="2" charset="-78"/>
              </a:rPr>
              <a:t>نحوه استخراج اطلاعات مادران را از </a:t>
            </a:r>
            <a:r>
              <a:rPr lang="fa-IR" sz="2800" dirty="0" smtClean="0">
                <a:solidFill>
                  <a:prstClr val="black"/>
                </a:solidFill>
                <a:cs typeface="B Yagut" panose="00000400000000000000" pitchFamily="2" charset="-78"/>
              </a:rPr>
              <a:t>داشبورد</a:t>
            </a:r>
            <a:r>
              <a:rPr lang="fa-IR" sz="2800" dirty="0">
                <a:solidFill>
                  <a:prstClr val="black"/>
                </a:solidFill>
                <a:cs typeface="B Yagut" panose="00000400000000000000" pitchFamily="2" charset="-78"/>
              </a:rPr>
              <a:t> زیج حیاتی</a:t>
            </a:r>
            <a:r>
              <a:rPr lang="fa-IR" sz="2800" dirty="0" smtClean="0">
                <a:solidFill>
                  <a:prstClr val="black"/>
                </a:solidFill>
                <a:cs typeface="B Yagut" panose="00000400000000000000" pitchFamily="2" charset="-78"/>
              </a:rPr>
              <a:t> توضیح </a:t>
            </a:r>
            <a:r>
              <a:rPr lang="fa-IR" sz="2800" dirty="0">
                <a:solidFill>
                  <a:prstClr val="black"/>
                </a:solidFill>
                <a:cs typeface="B Yagut" panose="00000400000000000000" pitchFamily="2" charset="-78"/>
              </a:rPr>
              <a:t>دهد.</a:t>
            </a:r>
          </a:p>
          <a:p>
            <a:pPr lvl="0" algn="just" rtl="1">
              <a:lnSpc>
                <a:spcPct val="100000"/>
              </a:lnSpc>
              <a:spcBef>
                <a:spcPct val="20000"/>
              </a:spcBef>
            </a:pPr>
            <a:r>
              <a:rPr lang="fa-IR" sz="2800" dirty="0" smtClean="0">
                <a:solidFill>
                  <a:prstClr val="black"/>
                </a:solidFill>
                <a:cs typeface="B Yagut" panose="00000400000000000000" pitchFamily="2" charset="-78"/>
              </a:rPr>
              <a:t>3-مواردی </a:t>
            </a:r>
            <a:r>
              <a:rPr lang="fa-IR" sz="2800" dirty="0">
                <a:solidFill>
                  <a:prstClr val="black"/>
                </a:solidFill>
                <a:cs typeface="B Yagut" panose="00000400000000000000" pitchFamily="2" charset="-78"/>
              </a:rPr>
              <a:t>که نیاز به گزارش به سطح بالاتر دارند را بیان نماید.</a:t>
            </a:r>
            <a:endParaRPr lang="en-US" sz="2800" dirty="0">
              <a:solidFill>
                <a:prstClr val="black"/>
              </a:solidFill>
              <a:cs typeface="B Yagut" panose="00000400000000000000" pitchFamily="2" charset="-78"/>
            </a:endParaRPr>
          </a:p>
          <a:p>
            <a:endParaRPr lang="fa-IR"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3368985"/>
      </p:ext>
    </p:extLst>
  </p:cSld>
  <p:clrMapOvr>
    <a:masterClrMapping/>
  </p:clrMapOvr>
  <mc:AlternateContent xmlns:mc="http://schemas.openxmlformats.org/markup-compatibility/2006" xmlns:p14="http://schemas.microsoft.com/office/powerpoint/2010/main">
    <mc:Choice Requires="p14">
      <p:transition spd="slow" p14:dur="2000" advTm="25531"/>
    </mc:Choice>
    <mc:Fallback xmlns="">
      <p:transition spd="slow" advTm="2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210" y="434898"/>
            <a:ext cx="9144000" cy="869795"/>
          </a:xfrm>
        </p:spPr>
        <p:txBody>
          <a:bodyPr>
            <a:normAutofit/>
          </a:bodyPr>
          <a:lstStyle/>
          <a:p>
            <a:r>
              <a:rPr lang="fa-IR" sz="4400" dirty="0">
                <a:solidFill>
                  <a:prstClr val="black"/>
                </a:solidFill>
                <a:cs typeface="B Yagut" panose="00000400000000000000" pitchFamily="2" charset="-78"/>
              </a:rPr>
              <a:t>فهرست عناوین</a:t>
            </a:r>
            <a:endParaRPr lang="fa-IR" dirty="0"/>
          </a:p>
        </p:txBody>
      </p:sp>
      <p:sp>
        <p:nvSpPr>
          <p:cNvPr id="3" name="Subtitle 2"/>
          <p:cNvSpPr>
            <a:spLocks noGrp="1"/>
          </p:cNvSpPr>
          <p:nvPr>
            <p:ph type="subTitle" idx="1"/>
          </p:nvPr>
        </p:nvSpPr>
        <p:spPr>
          <a:xfrm>
            <a:off x="1524000" y="1605776"/>
            <a:ext cx="9144000" cy="4850780"/>
          </a:xfrm>
        </p:spPr>
        <p:txBody>
          <a:bodyPr/>
          <a:lstStyle/>
          <a:p>
            <a:pPr marL="342900" indent="-342900" algn="r" rtl="1">
              <a:buFontTx/>
              <a:buChar char="-"/>
            </a:pPr>
            <a:endParaRPr lang="fa-IR" dirty="0">
              <a:solidFill>
                <a:prstClr val="black"/>
              </a:solidFill>
              <a:cs typeface="B Yagut" panose="00000400000000000000" pitchFamily="2" charset="-78"/>
            </a:endParaRPr>
          </a:p>
          <a:p>
            <a:pPr marL="342900" lvl="0" indent="-342900" algn="r" rtl="1">
              <a:buFontTx/>
              <a:buChar char="-"/>
            </a:pPr>
            <a:r>
              <a:rPr lang="fa-IR" sz="2800" dirty="0">
                <a:solidFill>
                  <a:prstClr val="black"/>
                </a:solidFill>
                <a:cs typeface="B Yagut" panose="00000400000000000000" pitchFamily="2" charset="-78"/>
              </a:rPr>
              <a:t>داشبورد مادران باردار </a:t>
            </a:r>
          </a:p>
          <a:p>
            <a:pPr marL="342900" lvl="0" indent="-342900" algn="r" rtl="1">
              <a:buFontTx/>
              <a:buChar char="-"/>
            </a:pPr>
            <a:r>
              <a:rPr lang="fa-IR" sz="2800" dirty="0">
                <a:solidFill>
                  <a:prstClr val="black"/>
                </a:solidFill>
                <a:cs typeface="B Yagut" panose="00000400000000000000" pitchFamily="2" charset="-78"/>
              </a:rPr>
              <a:t>داشبورد زیج حیاتی</a:t>
            </a:r>
          </a:p>
          <a:p>
            <a:pPr marL="342900" lvl="0" indent="-342900" algn="r" rtl="1">
              <a:buFontTx/>
              <a:buChar char="-"/>
            </a:pPr>
            <a:r>
              <a:rPr lang="fa-IR" sz="2800" dirty="0">
                <a:solidFill>
                  <a:prstClr val="black"/>
                </a:solidFill>
                <a:cs typeface="B Yagut" panose="00000400000000000000" pitchFamily="2" charset="-78"/>
              </a:rPr>
              <a:t>گزارش موارد تلفنی </a:t>
            </a:r>
          </a:p>
          <a:p>
            <a:pPr marL="342900" lvl="0" indent="-342900" algn="r" rtl="1">
              <a:buFontTx/>
              <a:buChar char="-"/>
            </a:pPr>
            <a:r>
              <a:rPr lang="fa-IR" sz="2800" dirty="0" smtClean="0">
                <a:solidFill>
                  <a:prstClr val="black"/>
                </a:solidFill>
                <a:cs typeface="B Yagut" panose="00000400000000000000" pitchFamily="2" charset="-78"/>
              </a:rPr>
              <a:t>خلاصه </a:t>
            </a:r>
            <a:r>
              <a:rPr lang="fa-IR" sz="2800" dirty="0">
                <a:solidFill>
                  <a:prstClr val="black"/>
                </a:solidFill>
                <a:cs typeface="B Yagut" panose="00000400000000000000" pitchFamily="2" charset="-78"/>
              </a:rPr>
              <a:t>و نتیجه گیری</a:t>
            </a:r>
          </a:p>
          <a:p>
            <a:pPr marL="342900" lvl="0" indent="-342900" algn="r" rtl="1">
              <a:buFontTx/>
              <a:buChar char="-"/>
            </a:pPr>
            <a:r>
              <a:rPr lang="fa-IR" sz="2800" dirty="0">
                <a:solidFill>
                  <a:prstClr val="black"/>
                </a:solidFill>
                <a:cs typeface="B Yagut" panose="00000400000000000000" pitchFamily="2" charset="-78"/>
              </a:rPr>
              <a:t>پرسش وتمرین</a:t>
            </a:r>
          </a:p>
          <a:p>
            <a:pPr marL="342900" lvl="0" indent="-342900" algn="r" rtl="1">
              <a:buFontTx/>
              <a:buChar char="-"/>
            </a:pPr>
            <a:r>
              <a:rPr lang="fa-IR" sz="2800" dirty="0">
                <a:solidFill>
                  <a:prstClr val="black"/>
                </a:solidFill>
                <a:cs typeface="B Yagut" panose="00000400000000000000" pitchFamily="2" charset="-78"/>
              </a:rPr>
              <a:t>فهرست منابع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9734095"/>
      </p:ext>
    </p:extLst>
  </p:cSld>
  <p:clrMapOvr>
    <a:masterClrMapping/>
  </p:clrMapOvr>
  <mc:AlternateContent xmlns:mc="http://schemas.openxmlformats.org/markup-compatibility/2006" xmlns:p14="http://schemas.microsoft.com/office/powerpoint/2010/main">
    <mc:Choice Requires="p14">
      <p:transition spd="slow" p14:dur="2000" advTm="18016"/>
    </mc:Choice>
    <mc:Fallback xmlns="">
      <p:transition spd="slow" advTm="1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8323"/>
            <a:ext cx="9144000" cy="477837"/>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524000" y="1148576"/>
            <a:ext cx="9144000" cy="4761570"/>
          </a:xfrm>
        </p:spPr>
        <p:txBody>
          <a:bodyPr/>
          <a:lstStyle/>
          <a:p>
            <a:r>
              <a:rPr lang="fa-IR" dirty="0" smtClean="0"/>
              <a:t>وارد منوی داشبوردها شده و داشبورد مادران باردار را انتخاب نمایید.</a:t>
            </a:r>
            <a:endParaRPr lang="fa-IR" dirty="0"/>
          </a:p>
        </p:txBody>
      </p:sp>
      <p:pic>
        <p:nvPicPr>
          <p:cNvPr id="4" name="Picture 3"/>
          <p:cNvPicPr/>
          <p:nvPr/>
        </p:nvPicPr>
        <p:blipFill rotWithShape="1">
          <a:blip r:embed="rId4"/>
          <a:srcRect l="4819" t="15688" r="5108" b="5336"/>
          <a:stretch/>
        </p:blipFill>
        <p:spPr bwMode="auto">
          <a:xfrm>
            <a:off x="1524001" y="1828800"/>
            <a:ext cx="9236926" cy="3429000"/>
          </a:xfrm>
          <a:prstGeom prst="rect">
            <a:avLst/>
          </a:prstGeom>
          <a:ln>
            <a:noFill/>
          </a:ln>
          <a:extLst>
            <a:ext uri="{53640926-AAD7-44D8-BBD7-CCE9431645EC}">
              <a14:shadowObscured xmlns:a14="http://schemas.microsoft.com/office/drawing/2010/main"/>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0984072"/>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4361" y="442138"/>
            <a:ext cx="9144000" cy="477837"/>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791630" y="1838325"/>
            <a:ext cx="9144000" cy="3949157"/>
          </a:xfrm>
        </p:spPr>
        <p:txBody>
          <a:bodyPr/>
          <a:lstStyle/>
          <a:p>
            <a:r>
              <a:rPr lang="fa-IR" dirty="0" smtClean="0"/>
              <a:t>  </a:t>
            </a:r>
            <a:endParaRPr lang="fa-IR" dirty="0"/>
          </a:p>
        </p:txBody>
      </p:sp>
      <p:pic>
        <p:nvPicPr>
          <p:cNvPr id="4" name="Picture 3"/>
          <p:cNvPicPr/>
          <p:nvPr/>
        </p:nvPicPr>
        <p:blipFill rotWithShape="1">
          <a:blip r:embed="rId4"/>
          <a:srcRect l="4986" t="14891" r="4941" b="4804"/>
          <a:stretch/>
        </p:blipFill>
        <p:spPr bwMode="auto">
          <a:xfrm>
            <a:off x="1791630" y="1838325"/>
            <a:ext cx="9144000" cy="3949157"/>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8137512"/>
      </p:ext>
    </p:extLst>
  </p:cSld>
  <p:clrMapOvr>
    <a:masterClrMapping/>
  </p:clrMapOvr>
  <mc:AlternateContent xmlns:mc="http://schemas.openxmlformats.org/markup-compatibility/2006" xmlns:p14="http://schemas.microsoft.com/office/powerpoint/2010/main">
    <mc:Choice Requires="p14">
      <p:transition spd="slow" p14:dur="2000" advTm="76056"/>
    </mc:Choice>
    <mc:Fallback xmlns="">
      <p:transition spd="slow" advTm="7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19836"/>
            <a:ext cx="9144000" cy="639530"/>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524000" y="1471961"/>
            <a:ext cx="9144000" cy="3785839"/>
          </a:xfrm>
        </p:spPr>
        <p:txBody>
          <a:bodyPr/>
          <a:lstStyle/>
          <a:p>
            <a:endParaRPr lang="fa-IR" dirty="0"/>
          </a:p>
        </p:txBody>
      </p:sp>
      <p:pic>
        <p:nvPicPr>
          <p:cNvPr id="4" name="Picture 3"/>
          <p:cNvPicPr/>
          <p:nvPr/>
        </p:nvPicPr>
        <p:blipFill rotWithShape="1">
          <a:blip r:embed="rId4"/>
          <a:srcRect l="4653" t="15423" r="4609" b="5070"/>
          <a:stretch/>
        </p:blipFill>
        <p:spPr bwMode="auto">
          <a:xfrm>
            <a:off x="1524000" y="1471961"/>
            <a:ext cx="9144000" cy="3785839"/>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0367176"/>
      </p:ext>
    </p:extLst>
  </p:cSld>
  <p:clrMapOvr>
    <a:masterClrMapping/>
  </p:clrMapOvr>
  <mc:AlternateContent xmlns:mc="http://schemas.openxmlformats.org/markup-compatibility/2006" xmlns:p14="http://schemas.microsoft.com/office/powerpoint/2010/main">
    <mc:Choice Requires="p14">
      <p:transition spd="slow" p14:dur="2000" advTm="165593"/>
    </mc:Choice>
    <mc:Fallback xmlns="">
      <p:transition spd="slow" advTm="16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209" y="542499"/>
            <a:ext cx="9144000" cy="795647"/>
          </a:xfrm>
        </p:spPr>
        <p:txBody>
          <a:bodyPr>
            <a:normAutofit/>
          </a:bodyPr>
          <a:lstStyle/>
          <a:p>
            <a:r>
              <a:rPr lang="fa-IR" sz="3600" dirty="0" smtClean="0">
                <a:cs typeface="B Yagut" panose="00000400000000000000" pitchFamily="2" charset="-78"/>
              </a:rPr>
              <a:t>دسترسی به اطلاعات مادران باردار</a:t>
            </a:r>
            <a:endParaRPr lang="en-US" sz="3600" dirty="0">
              <a:cs typeface="B Yagut" panose="00000400000000000000" pitchFamily="2" charset="-78"/>
            </a:endParaRPr>
          </a:p>
        </p:txBody>
      </p:sp>
      <p:sp>
        <p:nvSpPr>
          <p:cNvPr id="3" name="Subtitle 2"/>
          <p:cNvSpPr>
            <a:spLocks noGrp="1"/>
          </p:cNvSpPr>
          <p:nvPr>
            <p:ph type="subTitle" idx="1"/>
          </p:nvPr>
        </p:nvSpPr>
        <p:spPr>
          <a:xfrm>
            <a:off x="1568604" y="2569426"/>
            <a:ext cx="9144000" cy="3763537"/>
          </a:xfrm>
        </p:spPr>
        <p:txBody>
          <a:bodyPr/>
          <a:lstStyle/>
          <a:p>
            <a:endParaRPr lang="en-US" dirty="0"/>
          </a:p>
        </p:txBody>
      </p:sp>
      <p:pic>
        <p:nvPicPr>
          <p:cNvPr id="6" name="Picture 5"/>
          <p:cNvPicPr/>
          <p:nvPr/>
        </p:nvPicPr>
        <p:blipFill rotWithShape="1">
          <a:blip r:embed="rId4"/>
          <a:srcRect l="4154" t="15689" r="3778" b="4008"/>
          <a:stretch/>
        </p:blipFill>
        <p:spPr bwMode="auto">
          <a:xfrm>
            <a:off x="1524000" y="1449660"/>
            <a:ext cx="9233209" cy="4883304"/>
          </a:xfrm>
          <a:prstGeom prst="rect">
            <a:avLst/>
          </a:prstGeom>
          <a:ln>
            <a:noFill/>
          </a:ln>
          <a:extLst>
            <a:ext uri="{53640926-AAD7-44D8-BBD7-CCE9431645EC}">
              <a14:shadowObscured xmlns:a14="http://schemas.microsoft.com/office/drawing/2010/main"/>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5762220"/>
      </p:ext>
    </p:extLst>
  </p:cSld>
  <p:clrMapOvr>
    <a:masterClrMapping/>
  </p:clrMapOvr>
  <mc:AlternateContent xmlns:mc="http://schemas.openxmlformats.org/markup-compatibility/2006" xmlns:p14="http://schemas.microsoft.com/office/powerpoint/2010/main">
    <mc:Choice Requires="p14">
      <p:transition spd="slow" p14:dur="2000" advTm="110203"/>
    </mc:Choice>
    <mc:Fallback xmlns="">
      <p:transition spd="slow" advTm="1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0361"/>
            <a:ext cx="9144000" cy="1706137"/>
          </a:xfrm>
        </p:spPr>
        <p:txBody>
          <a:bodyPr>
            <a:normAutofit fontScale="90000"/>
          </a:bodyPr>
          <a:lstStyle/>
          <a:p>
            <a:pPr rtl="1">
              <a:lnSpc>
                <a:spcPct val="107000"/>
              </a:lnSpc>
              <a:spcAft>
                <a:spcPts val="0"/>
              </a:spcAft>
            </a:pPr>
            <a:r>
              <a:rPr lang="fa-IR" sz="4000" dirty="0">
                <a:latin typeface="Calibri" panose="020F0502020204030204" pitchFamily="34" charset="0"/>
                <a:ea typeface="Times New Roman" panose="02020603050405020304" pitchFamily="18" charset="0"/>
                <a:cs typeface="B Yagut" panose="00000400000000000000" pitchFamily="2" charset="-78"/>
              </a:rPr>
              <a:t>داشبورد زیج حیاتی </a:t>
            </a:r>
            <a:r>
              <a:rPr lang="en-US" sz="5400" dirty="0">
                <a:latin typeface="Calibri" panose="020F0502020204030204" pitchFamily="34" charset="0"/>
                <a:ea typeface="Calibri" panose="020F0502020204030204" pitchFamily="34" charset="0"/>
                <a:cs typeface="Arial" panose="020B0604020202020204" pitchFamily="34" charset="0"/>
              </a:rPr>
              <a:t/>
            </a:r>
            <a:br>
              <a:rPr lang="en-US" sz="5400" dirty="0">
                <a:latin typeface="Calibri" panose="020F0502020204030204" pitchFamily="34" charset="0"/>
                <a:ea typeface="Calibri" panose="020F0502020204030204" pitchFamily="34" charset="0"/>
                <a:cs typeface="Arial" panose="020B0604020202020204" pitchFamily="34" charset="0"/>
              </a:rPr>
            </a:br>
            <a:endParaRPr lang="fa-IR" dirty="0"/>
          </a:p>
        </p:txBody>
      </p:sp>
      <p:sp>
        <p:nvSpPr>
          <p:cNvPr id="3" name="Subtitle 2"/>
          <p:cNvSpPr>
            <a:spLocks noGrp="1"/>
          </p:cNvSpPr>
          <p:nvPr>
            <p:ph type="subTitle" idx="1"/>
          </p:nvPr>
        </p:nvSpPr>
        <p:spPr>
          <a:xfrm>
            <a:off x="1524000" y="1315844"/>
            <a:ext cx="9144000" cy="4482790"/>
          </a:xfrm>
        </p:spPr>
        <p:txBody>
          <a:bodyPr/>
          <a:lstStyle/>
          <a:p>
            <a:pPr algn="r" rtl="1">
              <a:lnSpc>
                <a:spcPct val="107000"/>
              </a:lnSpc>
              <a:spcAft>
                <a:spcPts val="800"/>
              </a:spcAft>
            </a:pPr>
            <a:r>
              <a:rPr lang="fa-IR" dirty="0">
                <a:latin typeface="Calibri" panose="020F0502020204030204" pitchFamily="34" charset="0"/>
                <a:ea typeface="Calibri" panose="020F0502020204030204" pitchFamily="34" charset="0"/>
                <a:cs typeface="B Yagut" panose="00000400000000000000" pitchFamily="2" charset="-78"/>
              </a:rPr>
              <a:t>این داشبورد در منوی </a:t>
            </a:r>
            <a:r>
              <a:rPr lang="fa-IR" dirty="0" smtClean="0">
                <a:latin typeface="Calibri" panose="020F0502020204030204" pitchFamily="34" charset="0"/>
                <a:ea typeface="Calibri" panose="020F0502020204030204" pitchFamily="34" charset="0"/>
                <a:cs typeface="B Yagut" panose="00000400000000000000" pitchFamily="2" charset="-78"/>
              </a:rPr>
              <a:t>داشبوردها </a:t>
            </a:r>
            <a:r>
              <a:rPr lang="fa-IR" dirty="0">
                <a:latin typeface="Calibri" panose="020F0502020204030204" pitchFamily="34" charset="0"/>
                <a:ea typeface="Calibri" panose="020F0502020204030204" pitchFamily="34" charset="0"/>
                <a:cs typeface="B Yagut" panose="00000400000000000000" pitchFamily="2" charset="-78"/>
              </a:rPr>
              <a:t>می باشد در این داشبورد جداول زیج حیاتی بارگذاری شده است </a:t>
            </a:r>
            <a:r>
              <a:rPr lang="fa-IR" dirty="0" smtClean="0">
                <a:latin typeface="Calibri" panose="020F0502020204030204" pitchFamily="34" charset="0"/>
                <a:ea typeface="Calibri" panose="020F0502020204030204" pitchFamily="34" charset="0"/>
                <a:cs typeface="B Yagut" panose="00000400000000000000" pitchFamily="2" charset="-78"/>
              </a:rPr>
              <a:t>.</a:t>
            </a:r>
            <a:endParaRPr lang="en-US" sz="2000" dirty="0">
              <a:latin typeface="Calibri" panose="020F0502020204030204" pitchFamily="34" charset="0"/>
              <a:ea typeface="Calibri" panose="020F0502020204030204" pitchFamily="34" charset="0"/>
              <a:cs typeface="B Yagut" panose="00000400000000000000" pitchFamily="2" charset="-78"/>
            </a:endParaRPr>
          </a:p>
          <a:p>
            <a:endParaRPr lang="fa-IR" dirty="0"/>
          </a:p>
        </p:txBody>
      </p:sp>
      <p:pic>
        <p:nvPicPr>
          <p:cNvPr id="5" name="Picture 4"/>
          <p:cNvPicPr/>
          <p:nvPr/>
        </p:nvPicPr>
        <p:blipFill rotWithShape="1">
          <a:blip r:embed="rId4"/>
          <a:srcRect l="4820" t="15423" r="4942" b="4804"/>
          <a:stretch/>
        </p:blipFill>
        <p:spPr bwMode="auto">
          <a:xfrm>
            <a:off x="2509024" y="2274849"/>
            <a:ext cx="8006576" cy="4003288"/>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1789891"/>
      </p:ext>
    </p:extLst>
  </p:cSld>
  <p:clrMapOvr>
    <a:masterClrMapping/>
  </p:clrMapOvr>
  <mc:AlternateContent xmlns:mc="http://schemas.openxmlformats.org/markup-compatibility/2006" xmlns:p14="http://schemas.microsoft.com/office/powerpoint/2010/main">
    <mc:Choice Requires="p14">
      <p:transition spd="slow" p14:dur="2000" advTm="38158"/>
    </mc:Choice>
    <mc:Fallback xmlns="">
      <p:transition spd="slow" advTm="3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مراقبت‌هاي ادغام يافته سلامت مادران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5NN7CDR5NKU2-831-1198</_dlc_DocId>
    <_dlc_DocIdUrl xmlns="1047730d-92e1-4018-9084-d932fd3a7f58">
      <Url>http://www.health.gov.ir/hnd/_layouts/DocIdRedir.aspx?ID=5NN7CDR5NKU2-831-1198</Url>
      <Description>5NN7CDR5NKU2-831-1198</Description>
    </_dlc_DocIdUrl>
  </documentManagement>
</p:properties>
</file>

<file path=customXml/itemProps1.xml><?xml version="1.0" encoding="utf-8"?>
<ds:datastoreItem xmlns:ds="http://schemas.openxmlformats.org/officeDocument/2006/customXml" ds:itemID="{D1E302AD-C4B2-4A58-A5D2-B6D2B1AFC12A}">
  <ds:schemaRefs>
    <ds:schemaRef ds:uri="http://schemas.microsoft.com/sharepoint/v3/contenttype/forms"/>
  </ds:schemaRefs>
</ds:datastoreItem>
</file>

<file path=customXml/itemProps2.xml><?xml version="1.0" encoding="utf-8"?>
<ds:datastoreItem xmlns:ds="http://schemas.openxmlformats.org/officeDocument/2006/customXml" ds:itemID="{7B4EDF5F-EC33-4700-9983-3B39BB2E56D9}">
  <ds:schemaRefs>
    <ds:schemaRef ds:uri="http://schemas.microsoft.com/sharepoint/events"/>
  </ds:schemaRefs>
</ds:datastoreItem>
</file>

<file path=customXml/itemProps3.xml><?xml version="1.0" encoding="utf-8"?>
<ds:datastoreItem xmlns:ds="http://schemas.openxmlformats.org/officeDocument/2006/customXml" ds:itemID="{AFFF7844-B9FF-453A-92FC-B72C498C2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72DBB2E-8318-4512-B3E5-CB7121157177}">
  <ds:schemaRefs>
    <ds:schemaRef ds:uri="http://schemas.microsoft.com/office/infopath/2007/PartnerControls"/>
    <ds:schemaRef ds:uri="http://purl.org/dc/terms/"/>
    <ds:schemaRef ds:uri="http://purl.org/dc/dcmitype/"/>
    <ds:schemaRef ds:uri="http://schemas.microsoft.com/office/2006/metadata/properties"/>
    <ds:schemaRef ds:uri="http://schemas.openxmlformats.org/package/2006/metadata/core-properties"/>
    <ds:schemaRef ds:uri="12fdc5dc-769e-4543-b10d-fbea3dac4417"/>
    <ds:schemaRef ds:uri="http://schemas.microsoft.com/office/2006/documentManagement/types"/>
    <ds:schemaRef ds:uri="http://purl.org/dc/elements/1.1/"/>
    <ds:schemaRef ds:uri="http://www.w3.org/XML/1998/namespace"/>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otalTime>425</TotalTime>
  <Words>508</Words>
  <Application>Microsoft Office PowerPoint</Application>
  <PresentationFormat>Widescreen</PresentationFormat>
  <Paragraphs>66</Paragraphs>
  <Slides>15</Slides>
  <Notes>0</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B Yagut</vt:lpstr>
      <vt:lpstr>Calibri</vt:lpstr>
      <vt:lpstr>Calibri Light</vt:lpstr>
      <vt:lpstr>Times New Roman</vt:lpstr>
      <vt:lpstr>Wingdings</vt:lpstr>
      <vt:lpstr>Office Theme</vt:lpstr>
      <vt:lpstr>1_Office Theme</vt:lpstr>
      <vt:lpstr>PowerPoint Presentation</vt:lpstr>
      <vt:lpstr>مشخصات سند</vt:lpstr>
      <vt:lpstr>اهداف آموزشی </vt:lpstr>
      <vt:lpstr>فهرست عناوین</vt:lpstr>
      <vt:lpstr>داشبورد مادران باردار </vt:lpstr>
      <vt:lpstr>داشبورد مادران باردار </vt:lpstr>
      <vt:lpstr>داشبورد مادران باردار </vt:lpstr>
      <vt:lpstr>دسترسی به اطلاعات مادران باردار</vt:lpstr>
      <vt:lpstr>داشبورد زیج حیاتی  </vt:lpstr>
      <vt:lpstr>داشبورد زیج حیاتی</vt:lpstr>
      <vt:lpstr>گزارش تلفنی</vt:lpstr>
      <vt:lpstr>خلاصه و نتیجه گیری</vt:lpstr>
      <vt:lpstr>پرسش و تمرین (نظری وعملی) </vt:lpstr>
      <vt:lpstr>فهرست منابع </vt:lpstr>
      <vt:lpstr>نظر سنجی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شاخصهای بارداری وپس از زایمان  (پنل شاخصهای سلامت سامانه جهت بررسی و انجام مداخلات لازم)</dc:title>
  <dc:creator>محبوبه مفتخر</dc:creator>
  <cp:lastModifiedBy>Sima Jalali</cp:lastModifiedBy>
  <cp:revision>75</cp:revision>
  <dcterms:created xsi:type="dcterms:W3CDTF">2020-05-07T05:34:31Z</dcterms:created>
  <dcterms:modified xsi:type="dcterms:W3CDTF">2020-12-06T08:52:48Z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40156a7f-3cf5-4ccc-b839-efd6d248802d</vt:lpwstr>
  </property>
</Properties>
</file>